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61" r:id="rId5"/>
    <p:sldId id="262" r:id="rId6"/>
    <p:sldId id="294" r:id="rId7"/>
    <p:sldId id="295" r:id="rId8"/>
    <p:sldId id="296" r:id="rId9"/>
    <p:sldId id="297" r:id="rId10"/>
    <p:sldId id="324" r:id="rId11"/>
    <p:sldId id="319" r:id="rId12"/>
    <p:sldId id="320" r:id="rId13"/>
    <p:sldId id="321" r:id="rId14"/>
    <p:sldId id="298" r:id="rId15"/>
    <p:sldId id="299" r:id="rId16"/>
    <p:sldId id="274" r:id="rId17"/>
    <p:sldId id="275" r:id="rId18"/>
    <p:sldId id="276" r:id="rId19"/>
    <p:sldId id="278" r:id="rId20"/>
    <p:sldId id="317" r:id="rId21"/>
    <p:sldId id="280" r:id="rId22"/>
    <p:sldId id="282" r:id="rId23"/>
    <p:sldId id="310" r:id="rId24"/>
    <p:sldId id="325" r:id="rId25"/>
    <p:sldId id="311" r:id="rId26"/>
    <p:sldId id="313" r:id="rId27"/>
    <p:sldId id="314" r:id="rId28"/>
    <p:sldId id="326" r:id="rId29"/>
    <p:sldId id="302" r:id="rId30"/>
    <p:sldId id="284" r:id="rId31"/>
    <p:sldId id="303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EBA9E-4A4E-4244-9153-5CA676D122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BCDD-5D1C-4ED4-A3CA-75B9B14B5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4BA84-4FF9-4875-AC63-B58EFD1057F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21365-88DA-43CB-8F06-91581A08E501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4BA84-4FF9-4875-AC63-B58EFD1057F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21365-88DA-43CB-8F06-91581A08E501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4BA84-4FF9-4875-AC63-B58EFD1057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21365-88DA-43CB-8F06-91581A08E501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4BA84-4FF9-4875-AC63-B58EFD1057F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21365-88DA-43CB-8F06-91581A08E501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4BA84-4FF9-4875-AC63-B58EFD1057F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21365-88DA-43CB-8F06-91581A08E501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73B3F5-A4E8-43F6-9F33-1DFC22663BEF}" type="slidenum">
              <a:rPr lang="en-US" smtClean="0">
                <a:latin typeface="Comic Sans MS" pitchFamily="66" charset="0"/>
              </a:rPr>
              <a:pPr eaLnBrk="1" hangingPunct="1"/>
              <a:t>28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2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F60A-1E3B-4577-A77B-D9E6553B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D66E-712F-42E4-920E-28D4836E64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FF86-E6A6-4D50-A2A5-42CD6F6D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r%E1%BA%A7n_Ph%C6%B0%C6%A1ng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vi.wikipedia.org/wiki/L%E1%BB%8Bch_s%E1%BB%AD" TargetMode="External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11" Type="http://schemas.openxmlformats.org/officeDocument/2006/relationships/image" Target="../media/image26.jpeg"/><Relationship Id="rId5" Type="http://schemas.openxmlformats.org/officeDocument/2006/relationships/image" Target="../media/image10.png"/><Relationship Id="rId10" Type="http://schemas.openxmlformats.org/officeDocument/2006/relationships/hyperlink" Target="https://vi.wikipedia.org/wiki/VTV1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s://vi.wikipedia.org/wiki/H%C3%A3ng_phim_truy%E1%BB%87n_Vi%E1%BB%87t_Na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giao%20an%20dien%20tu\Lich_su%20THCS\VT_Lich%20su%207+8\Lich%20su%208\Giao%20an%20dien%20tu\nong%20dan.M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-1" y="2204156"/>
            <a:ext cx="8759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u="sng" dirty="0" err="1"/>
              <a:t>Bài</a:t>
            </a:r>
            <a:r>
              <a:rPr lang="en-US" sz="2400" b="1" u="sng" dirty="0"/>
              <a:t> 27</a:t>
            </a:r>
            <a:r>
              <a:rPr lang="en-US" sz="2400" b="1" dirty="0"/>
              <a:t>.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TRÀO</a:t>
            </a:r>
            <a:r>
              <a:rPr lang="en-US" sz="2400" b="1" dirty="0"/>
              <a:t>  </a:t>
            </a:r>
            <a:r>
              <a:rPr lang="en-US" sz="2400" b="1" dirty="0" err="1"/>
              <a:t>CHỐNG</a:t>
            </a:r>
            <a:r>
              <a:rPr lang="en-US" sz="2400" b="1" dirty="0"/>
              <a:t> </a:t>
            </a:r>
            <a:r>
              <a:rPr lang="en-US" sz="2400" b="1" dirty="0" err="1"/>
              <a:t>PHÁP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r>
              <a:rPr lang="en-US" sz="2400" b="1" dirty="0"/>
              <a:t> </a:t>
            </a:r>
            <a:r>
              <a:rPr lang="en-US" sz="2400" b="1" dirty="0" err="1"/>
              <a:t>MIỀN</a:t>
            </a:r>
            <a:r>
              <a:rPr lang="en-US" sz="2400" b="1" dirty="0"/>
              <a:t> </a:t>
            </a:r>
            <a:r>
              <a:rPr lang="en-US" sz="2400" b="1" dirty="0" err="1"/>
              <a:t>NÚI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KỈ</a:t>
            </a:r>
            <a:r>
              <a:rPr lang="en-US" sz="2400" b="1" dirty="0"/>
              <a:t> XIX.</a:t>
            </a:r>
            <a:endParaRPr lang="en-US" sz="2400" dirty="0"/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 flipH="1">
            <a:off x="-1" y="3048000"/>
            <a:ext cx="4841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u="sng" dirty="0">
                <a:solidFill>
                  <a:srgbClr val="0070C0"/>
                </a:solidFill>
              </a:rPr>
              <a:t>I. </a:t>
            </a:r>
            <a:r>
              <a:rPr lang="en-US" sz="2400" b="1" u="sng" dirty="0" err="1">
                <a:solidFill>
                  <a:srgbClr val="0070C0"/>
                </a:solidFill>
              </a:rPr>
              <a:t>Khởi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nghĩa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Yên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Thế</a:t>
            </a:r>
            <a:r>
              <a:rPr lang="en-US" sz="2400" b="1" u="sng" dirty="0">
                <a:solidFill>
                  <a:srgbClr val="0070C0"/>
                </a:solidFill>
              </a:rPr>
              <a:t>(1884 - 1913)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" y="1310838"/>
            <a:ext cx="8759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Times New Roman" pitchFamily="18" charset="0"/>
              </a:rPr>
              <a:t>CHỦ ĐỀ PHONG TRÀO KHÁNG CHIẾN CHỐNG PHÁP TRONG NHỮNG NĂM CUỐI TK XIX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250" y="1219200"/>
            <a:ext cx="3810111" cy="3657632"/>
            <a:chOff x="-3741" y="373"/>
            <a:chExt cx="12094" cy="5271"/>
          </a:xfrm>
        </p:grpSpPr>
        <p:pic>
          <p:nvPicPr>
            <p:cNvPr id="10" name="Picture 4" descr="hhtham_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9" y="373"/>
              <a:ext cx="10815" cy="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10800000" flipV="1">
              <a:off x="-3741" y="4979"/>
              <a:ext cx="12094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HOÀNG HOA THÁM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7D20-CB0B-4276-852E-F3AD2549BAAC}" type="datetime13">
              <a:rPr lang="vi-VN" b="1" smtClean="0">
                <a:solidFill>
                  <a:srgbClr val="000066"/>
                </a:solidFill>
              </a:rPr>
              <a:pPr/>
              <a:t>10:18:58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250" y="1219200"/>
            <a:ext cx="3810111" cy="3657632"/>
            <a:chOff x="-3741" y="373"/>
            <a:chExt cx="12094" cy="5271"/>
          </a:xfrm>
        </p:grpSpPr>
        <p:pic>
          <p:nvPicPr>
            <p:cNvPr id="10" name="Picture 4" descr="hhtham_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9" y="373"/>
              <a:ext cx="10815" cy="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10800000" flipV="1">
              <a:off x="-3741" y="4979"/>
              <a:ext cx="12094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HOÀNG HOA THÁM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67200" y="381000"/>
            <a:ext cx="4572000" cy="1938992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(1851-1913).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521803"/>
            <a:ext cx="4572000" cy="830997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516690"/>
            <a:ext cx="4572000" cy="1938992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638800"/>
            <a:ext cx="4572000" cy="830997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0" idx="3"/>
            <a:endCxn id="7" idx="1"/>
          </p:cNvCxnSpPr>
          <p:nvPr/>
        </p:nvCxnSpPr>
        <p:spPr>
          <a:xfrm flipV="1">
            <a:off x="3745635" y="1350496"/>
            <a:ext cx="521565" cy="1695092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8" idx="1"/>
          </p:cNvCxnSpPr>
          <p:nvPr/>
        </p:nvCxnSpPr>
        <p:spPr>
          <a:xfrm flipV="1">
            <a:off x="3745635" y="2937302"/>
            <a:ext cx="521565" cy="108286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1"/>
          </p:cNvCxnSpPr>
          <p:nvPr/>
        </p:nvCxnSpPr>
        <p:spPr>
          <a:xfrm>
            <a:off x="3745635" y="3045588"/>
            <a:ext cx="521565" cy="144059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3" idx="1"/>
          </p:cNvCxnSpPr>
          <p:nvPr/>
        </p:nvCxnSpPr>
        <p:spPr>
          <a:xfrm>
            <a:off x="3745635" y="3045588"/>
            <a:ext cx="521565" cy="3008711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7D20-CB0B-4276-852E-F3AD2549BAAC}" type="datetime13">
              <a:rPr lang="vi-VN" b="1" smtClean="0">
                <a:solidFill>
                  <a:srgbClr val="000066"/>
                </a:solidFill>
              </a:rPr>
              <a:pPr/>
              <a:t>10:18:59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61975"/>
          </a:xfrm>
          <a:solidFill>
            <a:srgbClr val="FF0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Nghĩa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quân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Yên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Thê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́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ANd9GcQNOTgWEc5IPZSUZMPPNr8dh4ySfF1rqX7d0QvfvBYu1iKW4JK3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9662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Khởi nghĩa Yên Thế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75188" y="911225"/>
            <a:ext cx="4135437" cy="1447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Nhiều toán nghĩa quân hoạt động riêng rẽ</a:t>
            </a:r>
          </a:p>
          <a:p>
            <a:pPr algn="ctr">
              <a:spcBef>
                <a:spcPct val="50000"/>
              </a:spcBef>
            </a:pP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Đề Nắm lãnh đạo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Giai đoạn 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4964113" y="5024438"/>
            <a:ext cx="4108450" cy="14525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1981200" y="368141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 rot="1295500">
            <a:off x="1825625" y="49752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Gai đoạn 3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3048000" y="573881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(1909 – 1913)</a:t>
            </a:r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231775" y="49213"/>
            <a:ext cx="35782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2400" b="1">
                <a:solidFill>
                  <a:schemeClr val="tx2"/>
                </a:solidFill>
              </a:rPr>
              <a:t>3. Diễn biến.</a:t>
            </a:r>
          </a:p>
        </p:txBody>
      </p:sp>
      <p:sp>
        <p:nvSpPr>
          <p:cNvPr id="235541" name="AutoShape 21"/>
          <p:cNvSpPr>
            <a:spLocks noChangeArrowheads="1"/>
          </p:cNvSpPr>
          <p:nvPr/>
        </p:nvSpPr>
        <p:spPr bwMode="auto">
          <a:xfrm>
            <a:off x="4648200" y="2546350"/>
            <a:ext cx="4071938" cy="1881188"/>
          </a:xfrm>
          <a:prstGeom prst="cloudCallout">
            <a:avLst>
              <a:gd name="adj1" fmla="val -44505"/>
              <a:gd name="adj2" fmla="val 75315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err="1"/>
              <a:t>Diễn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giai</a:t>
            </a:r>
            <a:r>
              <a:rPr lang="en-US" sz="2400" b="1" dirty="0"/>
              <a:t> </a:t>
            </a:r>
            <a:r>
              <a:rPr lang="en-US" sz="2400" b="1" dirty="0" err="1"/>
              <a:t>đoạn</a:t>
            </a:r>
            <a:r>
              <a:rPr lang="en-US" sz="2400" b="1" dirty="0"/>
              <a:t> 1893- 1908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so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giai</a:t>
            </a:r>
            <a:r>
              <a:rPr lang="en-US" sz="2400" b="1" dirty="0"/>
              <a:t>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endParaRPr lang="en-US" sz="2400" b="1" dirty="0"/>
          </a:p>
        </p:txBody>
      </p:sp>
      <p:sp>
        <p:nvSpPr>
          <p:cNvPr id="235543" name="AutoShape 23"/>
          <p:cNvSpPr>
            <a:spLocks noChangeArrowheads="1"/>
          </p:cNvSpPr>
          <p:nvPr/>
        </p:nvSpPr>
        <p:spPr bwMode="auto">
          <a:xfrm>
            <a:off x="4648200" y="2660650"/>
            <a:ext cx="4243388" cy="11922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Nghĩa quân vừa chiến đấu vừa xây dựng cơ sở</a:t>
            </a:r>
          </a:p>
        </p:txBody>
      </p:sp>
    </p:spTree>
    <p:extLst>
      <p:ext uri="{BB962C8B-B14F-4D97-AF65-F5344CB8AC3E}">
        <p14:creationId xmlns:p14="http://schemas.microsoft.com/office/powerpoint/2010/main" val="17578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1" grpId="0" animBg="1"/>
      <p:bldP spid="235541" grpId="1" animBg="1"/>
      <p:bldP spid="2355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8600" y="203200"/>
            <a:ext cx="2362200" cy="636588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2800" b="1" dirty="0">
                <a:solidFill>
                  <a:schemeClr val="tx2"/>
                </a:solidFill>
              </a:rPr>
              <a:t>3. </a:t>
            </a:r>
            <a:r>
              <a:rPr lang="en-US" sz="2800" b="1" dirty="0" err="1">
                <a:solidFill>
                  <a:schemeClr val="tx2"/>
                </a:solidFill>
              </a:rPr>
              <a:t>Diễn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biến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 flipH="1" flipV="1">
            <a:off x="2667000" y="2286000"/>
            <a:ext cx="3048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H="1" flipV="1">
            <a:off x="2667000" y="2667000"/>
            <a:ext cx="304800" cy="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3733800" y="3124200"/>
            <a:ext cx="381000" cy="1524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 flipH="1">
            <a:off x="2667000" y="3657600"/>
            <a:ext cx="762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 flipH="1">
            <a:off x="2438400" y="3657600"/>
            <a:ext cx="304800" cy="762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3733800" y="3124200"/>
            <a:ext cx="1524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9" name="AutoShape 11"/>
          <p:cNvSpPr>
            <a:spLocks noChangeArrowheads="1"/>
          </p:cNvSpPr>
          <p:nvPr/>
        </p:nvSpPr>
        <p:spPr bwMode="auto">
          <a:xfrm>
            <a:off x="5334000" y="2743200"/>
            <a:ext cx="3810000" cy="1828800"/>
          </a:xfrm>
          <a:prstGeom prst="wedgeRectCallout">
            <a:avLst>
              <a:gd name="adj1" fmla="val -48625"/>
              <a:gd name="adj2" fmla="val -7465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rgbClr val="000000"/>
                </a:solidFill>
              </a:rPr>
              <a:t>Nghĩa quân vừa chiến đấu vừa xây dựng cơ sở</a:t>
            </a:r>
          </a:p>
          <a:p>
            <a:pPr algn="ctr" eaLnBrk="0" hangingPunct="0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191000" y="1752600"/>
            <a:ext cx="2743200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316F07"/>
                </a:solidFill>
              </a:rPr>
              <a:t>1893 - 1908</a:t>
            </a:r>
          </a:p>
        </p:txBody>
      </p:sp>
      <p:sp>
        <p:nvSpPr>
          <p:cNvPr id="237581" name="Oval 13"/>
          <p:cNvSpPr>
            <a:spLocks noChangeArrowheads="1"/>
          </p:cNvSpPr>
          <p:nvPr/>
        </p:nvSpPr>
        <p:spPr bwMode="auto">
          <a:xfrm>
            <a:off x="2286000" y="2057400"/>
            <a:ext cx="22098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 animBg="1"/>
      <p:bldP spid="237576" grpId="0" animBg="1"/>
      <p:bldP spid="237577" grpId="0" animBg="1"/>
      <p:bldP spid="237578" grpId="0" animBg="1"/>
      <p:bldP spid="237579" grpId="0" animBg="1"/>
      <p:bldP spid="2375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28600" y="125413"/>
            <a:ext cx="2362200" cy="636587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3200" b="1">
                <a:solidFill>
                  <a:schemeClr val="tx2"/>
                </a:solidFill>
              </a:rPr>
              <a:t>Diễn biến.</a:t>
            </a:r>
          </a:p>
        </p:txBody>
      </p:sp>
      <p:sp>
        <p:nvSpPr>
          <p:cNvPr id="241669" name="AutoShape 5"/>
          <p:cNvSpPr>
            <a:spLocks noChangeArrowheads="1"/>
          </p:cNvSpPr>
          <p:nvPr/>
        </p:nvSpPr>
        <p:spPr bwMode="auto">
          <a:xfrm rot="-8482097">
            <a:off x="2963863" y="2922588"/>
            <a:ext cx="174625" cy="838200"/>
          </a:xfrm>
          <a:prstGeom prst="downArrow">
            <a:avLst>
              <a:gd name="adj1" fmla="val 65000"/>
              <a:gd name="adj2" fmla="val 98556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AutoShape 6"/>
          <p:cNvSpPr>
            <a:spLocks noChangeArrowheads="1"/>
          </p:cNvSpPr>
          <p:nvPr/>
        </p:nvSpPr>
        <p:spPr bwMode="auto">
          <a:xfrm rot="7486816">
            <a:off x="4218781" y="3005932"/>
            <a:ext cx="147637" cy="838200"/>
          </a:xfrm>
          <a:prstGeom prst="downArrow">
            <a:avLst>
              <a:gd name="adj1" fmla="val 65000"/>
              <a:gd name="adj2" fmla="val 116571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1" name="AutoShape 7"/>
          <p:cNvSpPr>
            <a:spLocks noChangeArrowheads="1"/>
          </p:cNvSpPr>
          <p:nvPr/>
        </p:nvSpPr>
        <p:spPr bwMode="auto">
          <a:xfrm rot="-9060278">
            <a:off x="3259138" y="3292475"/>
            <a:ext cx="173037" cy="838200"/>
          </a:xfrm>
          <a:prstGeom prst="downArrow">
            <a:avLst>
              <a:gd name="adj1" fmla="val 65000"/>
              <a:gd name="adj2" fmla="val 99460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AutoShape 8"/>
          <p:cNvSpPr>
            <a:spLocks noChangeArrowheads="1"/>
          </p:cNvSpPr>
          <p:nvPr/>
        </p:nvSpPr>
        <p:spPr bwMode="auto">
          <a:xfrm rot="4177841">
            <a:off x="4114006" y="2404269"/>
            <a:ext cx="147638" cy="685800"/>
          </a:xfrm>
          <a:prstGeom prst="downArrow">
            <a:avLst>
              <a:gd name="adj1" fmla="val 65000"/>
              <a:gd name="adj2" fmla="val 95376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648200" y="2667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4191000" y="1752600"/>
            <a:ext cx="2743200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316F07"/>
                </a:solidFill>
              </a:rPr>
              <a:t>1893 - 1908</a:t>
            </a:r>
          </a:p>
        </p:txBody>
      </p:sp>
      <p:sp>
        <p:nvSpPr>
          <p:cNvPr id="241675" name="Oval 11"/>
          <p:cNvSpPr>
            <a:spLocks noChangeArrowheads="1"/>
          </p:cNvSpPr>
          <p:nvPr/>
        </p:nvSpPr>
        <p:spPr bwMode="auto">
          <a:xfrm>
            <a:off x="2286000" y="2057400"/>
            <a:ext cx="22098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5638800" y="2819400"/>
            <a:ext cx="3505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Hai lần giảng hòa với Pháp :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+ 26/10/1894.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+ 12/1897</a:t>
            </a:r>
          </a:p>
        </p:txBody>
      </p:sp>
    </p:spTree>
    <p:extLst>
      <p:ext uri="{BB962C8B-B14F-4D97-AF65-F5344CB8AC3E}">
        <p14:creationId xmlns:p14="http://schemas.microsoft.com/office/powerpoint/2010/main" val="12112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  <p:bldP spid="241670" grpId="0" animBg="1"/>
      <p:bldP spid="241671" grpId="0" animBg="1"/>
      <p:bldP spid="241672" grpId="0" animBg="1"/>
      <p:bldP spid="241675" grpId="0" animBg="1"/>
      <p:bldP spid="241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57212"/>
          </a:xfrm>
          <a:solidFill>
            <a:srgbClr val="FF0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Lược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đô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̀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căn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cư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́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Yên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Thê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4191000" y="2590800"/>
            <a:ext cx="457200" cy="4572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648200" y="3429000"/>
            <a:ext cx="4225925" cy="245745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Những nhà yêu nước nào đã tìm đến cuộc khởi nghĩa Yên Thế?</a:t>
            </a:r>
          </a:p>
          <a:p>
            <a:pPr algn="ct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959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73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Phan Bội Châu (1867-1940)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464820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Phan Châu Trinh (1872-1926)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90600" y="545465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Những nhà yêu nước này đã từng tìm đến Yên Thế, bắt liên lạc với Đề Thám.</a:t>
            </a:r>
          </a:p>
        </p:txBody>
      </p:sp>
    </p:spTree>
    <p:extLst>
      <p:ext uri="{BB962C8B-B14F-4D97-AF65-F5344CB8AC3E}">
        <p14:creationId xmlns:p14="http://schemas.microsoft.com/office/powerpoint/2010/main" val="19665336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8600" y="241300"/>
            <a:ext cx="2362200" cy="636588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2800" b="1">
                <a:solidFill>
                  <a:schemeClr val="tx2"/>
                </a:solidFill>
              </a:rPr>
              <a:t>3. Diễn biến.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733800" y="3124200"/>
            <a:ext cx="381000" cy="1524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5334000" y="2743200"/>
            <a:ext cx="3810000" cy="1828800"/>
          </a:xfrm>
          <a:prstGeom prst="wedgeRectCallout">
            <a:avLst>
              <a:gd name="adj1" fmla="val -48625"/>
              <a:gd name="adj2" fmla="val -7465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</a:rPr>
              <a:t>Thực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dân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Pháp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tập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trung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lưc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lượng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tấn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công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i="1" dirty="0" err="1">
                <a:solidFill>
                  <a:srgbClr val="000000"/>
                </a:solidFill>
              </a:rPr>
              <a:t>Lực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lượng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nghĩa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quân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hao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mòn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dần</a:t>
            </a:r>
            <a:endParaRPr lang="en-US" sz="2800" i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4343400" y="1752600"/>
            <a:ext cx="2286000" cy="579438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000000"/>
                </a:solidFill>
              </a:rPr>
              <a:t>1909 – 1913</a:t>
            </a: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 rot="-3189595">
            <a:off x="2216151" y="4071937"/>
            <a:ext cx="1384300" cy="2635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39275185 h 21600"/>
              <a:gd name="T4" fmla="*/ 2147483647 w 21600"/>
              <a:gd name="T5" fmla="*/ 478548578 h 21600"/>
              <a:gd name="T6" fmla="*/ 2147483647 w 21600"/>
              <a:gd name="T7" fmla="*/ 2392751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 rot="-6600491">
            <a:off x="3378200" y="3479800"/>
            <a:ext cx="15367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7800119 h 21600"/>
              <a:gd name="T4" fmla="*/ 2147483647 w 21600"/>
              <a:gd name="T5" fmla="*/ 215600229 h 21600"/>
              <a:gd name="T6" fmla="*/ 2147483647 w 21600"/>
              <a:gd name="T7" fmla="*/ 1078001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 rot="-5400000">
            <a:off x="2855913" y="3024187"/>
            <a:ext cx="914400" cy="231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3178255 h 21600"/>
              <a:gd name="T4" fmla="*/ 2147483647 w 21600"/>
              <a:gd name="T5" fmla="*/ 286355233 h 21600"/>
              <a:gd name="T6" fmla="*/ 2147483647 w 21600"/>
              <a:gd name="T7" fmla="*/ 1431782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2514600" y="2209800"/>
            <a:ext cx="19050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7340" name="Group 12"/>
          <p:cNvGrpSpPr>
            <a:grpSpLocks/>
          </p:cNvGrpSpPr>
          <p:nvPr/>
        </p:nvGrpSpPr>
        <p:grpSpPr bwMode="auto">
          <a:xfrm rot="-10301261">
            <a:off x="3733800" y="1828800"/>
            <a:ext cx="460375" cy="828675"/>
            <a:chOff x="4341" y="2086"/>
            <a:chExt cx="347" cy="532"/>
          </a:xfrm>
        </p:grpSpPr>
        <p:sp>
          <p:nvSpPr>
            <p:cNvPr id="24592" name="Freeform 13"/>
            <p:cNvSpPr>
              <a:spLocks/>
            </p:cNvSpPr>
            <p:nvPr/>
          </p:nvSpPr>
          <p:spPr bwMode="auto">
            <a:xfrm rot="-2714854">
              <a:off x="4185" y="2276"/>
              <a:ext cx="498" cy="186"/>
            </a:xfrm>
            <a:custGeom>
              <a:avLst/>
              <a:gdLst>
                <a:gd name="T0" fmla="*/ 0 w 206"/>
                <a:gd name="T1" fmla="*/ 719 h 75"/>
                <a:gd name="T2" fmla="*/ 0 w 206"/>
                <a:gd name="T3" fmla="*/ 2535 h 75"/>
                <a:gd name="T4" fmla="*/ 309 w 206"/>
                <a:gd name="T5" fmla="*/ 2609 h 75"/>
                <a:gd name="T6" fmla="*/ 6556 w 206"/>
                <a:gd name="T7" fmla="*/ 719 h 75"/>
                <a:gd name="T8" fmla="*/ 7037 w 206"/>
                <a:gd name="T9" fmla="*/ 258 h 75"/>
                <a:gd name="T10" fmla="*/ 6868 w 206"/>
                <a:gd name="T11" fmla="*/ 30 h 75"/>
                <a:gd name="T12" fmla="*/ 6767 w 206"/>
                <a:gd name="T13" fmla="*/ 30 h 75"/>
                <a:gd name="T14" fmla="*/ 0 w 206"/>
                <a:gd name="T15" fmla="*/ 719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75">
                  <a:moveTo>
                    <a:pt x="0" y="19"/>
                  </a:moveTo>
                  <a:lnTo>
                    <a:pt x="0" y="67"/>
                  </a:lnTo>
                  <a:cubicBezTo>
                    <a:pt x="3" y="75"/>
                    <a:pt x="3" y="71"/>
                    <a:pt x="9" y="69"/>
                  </a:cubicBezTo>
                  <a:lnTo>
                    <a:pt x="192" y="19"/>
                  </a:lnTo>
                  <a:cubicBezTo>
                    <a:pt x="197" y="15"/>
                    <a:pt x="206" y="7"/>
                    <a:pt x="206" y="7"/>
                  </a:cubicBezTo>
                  <a:cubicBezTo>
                    <a:pt x="182" y="28"/>
                    <a:pt x="195" y="20"/>
                    <a:pt x="201" y="1"/>
                  </a:cubicBezTo>
                  <a:cubicBezTo>
                    <a:pt x="201" y="0"/>
                    <a:pt x="199" y="1"/>
                    <a:pt x="198" y="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259AF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4"/>
            <p:cNvSpPr>
              <a:spLocks/>
            </p:cNvSpPr>
            <p:nvPr/>
          </p:nvSpPr>
          <p:spPr bwMode="auto">
            <a:xfrm rot="-2193845">
              <a:off x="4456" y="2086"/>
              <a:ext cx="232" cy="119"/>
            </a:xfrm>
            <a:custGeom>
              <a:avLst/>
              <a:gdLst>
                <a:gd name="T0" fmla="*/ 0 w 240"/>
                <a:gd name="T1" fmla="*/ 0 h 144"/>
                <a:gd name="T2" fmla="*/ 38 w 240"/>
                <a:gd name="T3" fmla="*/ 0 h 144"/>
                <a:gd name="T4" fmla="*/ 210 w 240"/>
                <a:gd name="T5" fmla="*/ 0 h 144"/>
                <a:gd name="T6" fmla="*/ 84 w 240"/>
                <a:gd name="T7" fmla="*/ 67 h 144"/>
                <a:gd name="T8" fmla="*/ 84 w 240"/>
                <a:gd name="T9" fmla="*/ 22 h 144"/>
                <a:gd name="T10" fmla="*/ 0 w 240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lnTo>
                    <a:pt x="240" y="0"/>
                  </a:lnTo>
                  <a:lnTo>
                    <a:pt x="96" y="144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259AF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7344" name="Picture 16" descr="BD21294_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3363"/>
            <a:ext cx="522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45" name="AutoShape 17"/>
          <p:cNvSpPr>
            <a:spLocks noChangeArrowheads="1"/>
          </p:cNvSpPr>
          <p:nvPr/>
        </p:nvSpPr>
        <p:spPr bwMode="auto">
          <a:xfrm>
            <a:off x="2959100" y="4773613"/>
            <a:ext cx="2957513" cy="1497012"/>
          </a:xfrm>
          <a:prstGeom prst="cloudCallout">
            <a:avLst>
              <a:gd name="adj1" fmla="val -43773"/>
              <a:gd name="adj2" fmla="val 45440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khởi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endParaRPr lang="en-US" sz="2400" dirty="0"/>
          </a:p>
        </p:txBody>
      </p:sp>
      <p:sp>
        <p:nvSpPr>
          <p:cNvPr id="227346" name="AutoShape 18"/>
          <p:cNvSpPr>
            <a:spLocks noChangeArrowheads="1"/>
          </p:cNvSpPr>
          <p:nvPr/>
        </p:nvSpPr>
        <p:spPr bwMode="auto">
          <a:xfrm>
            <a:off x="5334000" y="5041900"/>
            <a:ext cx="3810000" cy="1420813"/>
          </a:xfrm>
          <a:prstGeom prst="wedgeRectCallout">
            <a:avLst>
              <a:gd name="adj1" fmla="val -48625"/>
              <a:gd name="adj2" fmla="val -8262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i="1"/>
              <a:t>- 10-2-1913 Đề Thám bị sát hại, phong trào tan rã.</a:t>
            </a:r>
          </a:p>
          <a:p>
            <a:pPr algn="ctr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7347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0975" y="5899150"/>
            <a:ext cx="1343025" cy="9588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repeatCount="3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6" grpId="0" animBg="1"/>
      <p:bldP spid="227337" grpId="0" animBg="1"/>
      <p:bldP spid="227338" grpId="0" animBg="1"/>
      <p:bldP spid="227345" grpId="0" animBg="1"/>
      <p:bldP spid="227345" grpId="1" animBg="1"/>
      <p:bldP spid="2273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8688"/>
            <a:ext cx="9067800" cy="5929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6019800" y="1066800"/>
            <a:ext cx="2286000" cy="457200"/>
          </a:xfrm>
          <a:prstGeom prst="wedgeRectCallout">
            <a:avLst>
              <a:gd name="adj1" fmla="val -5111"/>
              <a:gd name="adj2" fmla="val 523264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 b="1"/>
              <a:t>Tỉnh Bắc Giang</a:t>
            </a: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1784350" y="5257800"/>
            <a:ext cx="2667000" cy="457200"/>
          </a:xfrm>
          <a:prstGeom prst="wedgeRectCallout">
            <a:avLst>
              <a:gd name="adj1" fmla="val 114273"/>
              <a:gd name="adj2" fmla="val -345972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 b="1"/>
              <a:t>Vùng đất Yên Thế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6122988" y="3608388"/>
            <a:ext cx="430212" cy="354012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620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  <p:bldP spid="92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Khởi nghĩa Yên Thế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648200" y="515938"/>
            <a:ext cx="4167188" cy="17589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Nhiều toán nghĩa quân hoạt động riêng rẽ</a:t>
            </a:r>
          </a:p>
          <a:p>
            <a:pPr algn="ctr">
              <a:spcBef>
                <a:spcPct val="50000"/>
              </a:spcBef>
            </a:pPr>
            <a:endParaRPr lang="en-US" sz="2800" i="1">
              <a:solidFill>
                <a:srgbClr val="00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Đề Nắm lãnh đạo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Giai đoạn 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846638" y="3143250"/>
            <a:ext cx="4068762" cy="1047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Nghĩa quân vừa chiến đấu vừa xây dựng cơ sở</a:t>
            </a:r>
          </a:p>
        </p:txBody>
      </p:sp>
      <p:sp>
        <p:nvSpPr>
          <p:cNvPr id="225290" name="AutoShape 10"/>
          <p:cNvSpPr>
            <a:spLocks noChangeArrowheads="1"/>
          </p:cNvSpPr>
          <p:nvPr/>
        </p:nvSpPr>
        <p:spPr bwMode="auto">
          <a:xfrm>
            <a:off x="4800601" y="4448218"/>
            <a:ext cx="4298950" cy="24857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</a:rPr>
              <a:t>Pháp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tập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trung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lưc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lượng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Yên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Thế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</a:rPr>
              <a:t>Ngày</a:t>
            </a:r>
            <a:r>
              <a:rPr lang="en-US" sz="2800" dirty="0" smtClean="0">
                <a:solidFill>
                  <a:srgbClr val="000000"/>
                </a:solidFill>
              </a:rPr>
              <a:t> 10.2.1913 </a:t>
            </a:r>
            <a:r>
              <a:rPr lang="en-US" sz="2800" dirty="0" err="1" smtClean="0">
                <a:solidFill>
                  <a:srgbClr val="000000"/>
                </a:solidFill>
              </a:rPr>
              <a:t>Đề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Thám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sát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hại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phong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trào</a:t>
            </a:r>
            <a:r>
              <a:rPr lang="en-US" sz="2800" dirty="0" smtClean="0">
                <a:solidFill>
                  <a:srgbClr val="000000"/>
                </a:solidFill>
              </a:rPr>
              <a:t> tan </a:t>
            </a:r>
            <a:r>
              <a:rPr lang="en-US" sz="2800" dirty="0" err="1" smtClean="0">
                <a:solidFill>
                  <a:srgbClr val="000000"/>
                </a:solidFill>
              </a:rPr>
              <a:t>rã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981200" y="368141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 rot="1295500">
            <a:off x="1825625" y="49752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Gai đoạn 3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997200" y="577215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(1909 – 1913)</a:t>
            </a: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152400" y="125413"/>
            <a:ext cx="22479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2400" b="1">
                <a:solidFill>
                  <a:schemeClr val="tx2"/>
                </a:solidFill>
              </a:rPr>
              <a:t>3. Diễn biến.</a:t>
            </a:r>
            <a:endParaRPr 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6587"/>
          </a:xfrm>
          <a:solidFill>
            <a:srgbClr val="FF00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err="1" smtClean="0">
                <a:latin typeface="Times New Roman" pitchFamily="18" charset="0"/>
              </a:rPr>
              <a:t>Nghĩa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quân</a:t>
            </a:r>
            <a:r>
              <a:rPr lang="en-US" sz="4000" b="1" dirty="0" smtClean="0">
                <a:latin typeface="Times New Roman" pitchFamily="18" charset="0"/>
              </a:rPr>
              <a:t> bị </a:t>
            </a:r>
            <a:r>
              <a:rPr lang="en-US" sz="4000" b="1" dirty="0" err="1" smtClean="0">
                <a:latin typeface="Times New Roman" pitchFamily="18" charset="0"/>
              </a:rPr>
              <a:t>bắt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chơ</a:t>
            </a:r>
            <a:r>
              <a:rPr lang="en-US" sz="4000" b="1" dirty="0" smtClean="0">
                <a:latin typeface="Times New Roman" pitchFamily="18" charset="0"/>
              </a:rPr>
              <a:t>̀ </a:t>
            </a:r>
            <a:r>
              <a:rPr lang="en-US" sz="4000" b="1" dirty="0" err="1" smtClean="0">
                <a:latin typeface="Times New Roman" pitchFamily="18" charset="0"/>
              </a:rPr>
              <a:t>xư</a:t>
            </a:r>
            <a:r>
              <a:rPr lang="en-US" sz="4000" b="1" dirty="0" smtClean="0">
                <a:latin typeface="Times New Roman" pitchFamily="18" charset="0"/>
              </a:rPr>
              <a:t>̉ </a:t>
            </a:r>
            <a:r>
              <a:rPr lang="en-US" sz="4000" b="1" dirty="0" err="1" smtClean="0">
                <a:latin typeface="Times New Roman" pitchFamily="18" charset="0"/>
              </a:rPr>
              <a:t>tư</a:t>
            </a:r>
            <a:r>
              <a:rPr lang="en-US" sz="4000" b="1" dirty="0" smtClean="0">
                <a:latin typeface="Times New Roman" pitchFamily="18" charset="0"/>
              </a:rPr>
              <a:t>̉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 descr="29_tu+nhan+VN+bi+Phap+bat+trong+cuoc+khoi+nghia+Ba+Dinh+1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175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7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267200" y="4800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  <a:cs typeface="Arial" pitchFamily="34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7371" y="228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b="1" u="sng" dirty="0" err="1">
                <a:solidFill>
                  <a:srgbClr val="0070C0"/>
                </a:solidFill>
              </a:rPr>
              <a:t>Nguyên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nhân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thất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bại</a:t>
            </a:r>
            <a:r>
              <a:rPr lang="en-US" sz="3200" b="1" u="sng" dirty="0">
                <a:solidFill>
                  <a:srgbClr val="0070C0"/>
                </a:solidFill>
              </a:rPr>
              <a:t>, ý </a:t>
            </a:r>
            <a:r>
              <a:rPr lang="en-US" sz="3200" b="1" u="sng" dirty="0" err="1">
                <a:solidFill>
                  <a:srgbClr val="0070C0"/>
                </a:solidFill>
              </a:rPr>
              <a:t>nghĩa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lịch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sử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230187" y="933450"/>
            <a:ext cx="468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/>
              <a:t>+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thất</a:t>
            </a:r>
            <a:r>
              <a:rPr lang="en-US" sz="2800" b="1" dirty="0"/>
              <a:t> </a:t>
            </a:r>
            <a:r>
              <a:rPr lang="en-US" sz="2800" b="1" dirty="0" err="1"/>
              <a:t>bại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5684316" y="3332163"/>
            <a:ext cx="384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 pitchFamily="34" charset="0"/>
              </a:rPr>
              <a:t>          </a:t>
            </a:r>
            <a:endParaRPr lang="en-US" sz="28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261138" name="AutoShape 18"/>
          <p:cNvSpPr>
            <a:spLocks noChangeArrowheads="1"/>
          </p:cNvSpPr>
          <p:nvPr/>
        </p:nvSpPr>
        <p:spPr bwMode="auto">
          <a:xfrm>
            <a:off x="5772563" y="1317625"/>
            <a:ext cx="2997200" cy="1651000"/>
          </a:xfrm>
          <a:prstGeom prst="wedgeEllipseCallout">
            <a:avLst>
              <a:gd name="adj1" fmla="val -43750"/>
              <a:gd name="adj2" fmla="val 70000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/>
              <a:t>Vì sao khởi nghĩa Yên Thế thất bại?</a:t>
            </a:r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67371" y="1473260"/>
            <a:ext cx="495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3" name="Rectangle 21"/>
          <p:cNvSpPr>
            <a:spLocks noChangeArrowheads="1"/>
          </p:cNvSpPr>
          <p:nvPr/>
        </p:nvSpPr>
        <p:spPr bwMode="auto">
          <a:xfrm>
            <a:off x="231775" y="615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109874" y="4359971"/>
            <a:ext cx="8314651" cy="16146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just">
              <a:buFontTx/>
              <a:buChar char="-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145" name="AutoShape 25"/>
          <p:cNvSpPr>
            <a:spLocks noChangeArrowheads="1"/>
          </p:cNvSpPr>
          <p:nvPr/>
        </p:nvSpPr>
        <p:spPr bwMode="auto">
          <a:xfrm>
            <a:off x="5790308" y="958850"/>
            <a:ext cx="3421063" cy="2373313"/>
          </a:xfrm>
          <a:prstGeom prst="wedgeEllipseCallout">
            <a:avLst>
              <a:gd name="adj1" fmla="val -63657"/>
              <a:gd name="adj2" fmla="val 31824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Cuộc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khởi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nghĩa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ý </a:t>
            </a:r>
            <a:r>
              <a:rPr lang="en-US" sz="2400" dirty="0" err="1">
                <a:solidFill>
                  <a:srgbClr val="000000"/>
                </a:solidFill>
              </a:rPr>
              <a:t>nghĩa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lịch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algn="ct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5925" y="3547399"/>
            <a:ext cx="331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+Ý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261128" grpId="0"/>
      <p:bldP spid="261138" grpId="0" animBg="1"/>
      <p:bldP spid="261139" grpId="0"/>
      <p:bldP spid="261143" grpId="0" animBg="1"/>
      <p:bldP spid="26114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ết quả hình ảnh cho ĐỒN PHỒN XƯƠNG YÊN TH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8382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609600"/>
            <a:ext cx="8111835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rgbClr val="003300"/>
                </a:solidFill>
                <a:latin typeface="+mj-lt"/>
              </a:rPr>
              <a:t>Cổng vào đồn Phồn Xương nằm trong cụm di tích căn cứ Phồn Xương nay thuộc thị trấn Cầu Gồ, huyện Yên Thế. </a:t>
            </a:r>
            <a:endParaRPr lang="en-US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FB25-E087-4ACF-B1E4-12FAED0F5BFB}" type="datetime13">
              <a:rPr lang="vi-VN" b="1" smtClean="0">
                <a:solidFill>
                  <a:srgbClr val="000066"/>
                </a:solidFill>
              </a:rPr>
              <a:pPr/>
              <a:t>10:19:00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bacgiang.gov.vn/upload/fckeditor/IMG_4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55" y="304800"/>
            <a:ext cx="825731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5635" y="5638801"/>
            <a:ext cx="8347365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CC"/>
                </a:solidFill>
                <a:latin typeface="+mj-lt"/>
              </a:rPr>
              <a:t>Các đồng chí lãnh đạo </a:t>
            </a: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T</a:t>
            </a:r>
            <a:r>
              <a:rPr lang="vi-VN" sz="2400" b="1" dirty="0" smtClean="0">
                <a:solidFill>
                  <a:srgbClr val="0000CC"/>
                </a:solidFill>
                <a:latin typeface="+mj-lt"/>
              </a:rPr>
              <a:t>ỉnh, </a:t>
            </a: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H</a:t>
            </a:r>
            <a:r>
              <a:rPr lang="vi-VN" sz="2400" b="1" dirty="0" smtClean="0">
                <a:solidFill>
                  <a:srgbClr val="0000CC"/>
                </a:solidFill>
                <a:latin typeface="+mj-lt"/>
              </a:rPr>
              <a:t>uyện cắt băng khánh thành tượng đài Anh hùng Hoàng Hoa Thám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77B8-E296-491D-9D25-71854243BB11}" type="datetime13">
              <a:rPr lang="vi-VN" b="1" smtClean="0">
                <a:solidFill>
                  <a:srgbClr val="000066"/>
                </a:solidFill>
              </a:rPr>
              <a:pPr/>
              <a:t>10:19:00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Kết quả hình ảnh cho DI TÍCH LỊCH SỬ YÊN THẾ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3713411"/>
            <a:ext cx="4800600" cy="273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04800" y="381000"/>
            <a:ext cx="5257800" cy="330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39435" y="4438471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Lễ hội Yên Thế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hằng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năm</a:t>
            </a:r>
            <a:endParaRPr lang="vi-VN" sz="2400" b="1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430B-92FC-4FC0-9269-30A63FA0F8E3}" type="datetime13">
              <a:rPr lang="vi-VN" b="1" smtClean="0">
                <a:solidFill>
                  <a:srgbClr val="000066"/>
                </a:solidFill>
              </a:rPr>
              <a:pPr/>
              <a:t>10:19:00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Kết quả hình ảnh cho đường hoàng hoa thám huế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19100" y="381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Kết quả hình ảnh cho TÊN ĐƯỜNG Hoàng Hoa Thám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05200" y="3581400"/>
            <a:ext cx="5181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1066800"/>
            <a:ext cx="2895600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 TÊN ĐƯỜNG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47800" y="1295400"/>
            <a:ext cx="4495800" cy="22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5265003"/>
            <a:ext cx="160020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 TÊN TRƯỜNG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1981200" y="4953000"/>
            <a:ext cx="1905000" cy="7275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26D3-AB84-41C3-92B6-F61C7ED5F439}" type="datetime13">
              <a:rPr lang="vi-VN" b="1" smtClean="0">
                <a:solidFill>
                  <a:srgbClr val="000066"/>
                </a:solidFill>
              </a:rPr>
              <a:pPr/>
              <a:t>10:19:00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Kết quả hình ảnh cho HOÀNG HOA THÁM\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295400" y="381000"/>
            <a:ext cx="2667000" cy="343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3910992"/>
          <a:ext cx="4800600" cy="2566008"/>
        </p:xfrm>
        <a:graphic>
          <a:graphicData uri="http://schemas.openxmlformats.org/drawingml/2006/table">
            <a:tbl>
              <a:tblPr/>
              <a:tblGrid>
                <a:gridCol w="1981200"/>
                <a:gridCol w="2819400"/>
              </a:tblGrid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none" strike="noStrike" dirty="0" err="1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tooltip="Lịch sử"/>
                        </a:rPr>
                        <a:t>Lịch</a:t>
                      </a:r>
                      <a:r>
                        <a:rPr lang="en-US" sz="2000" u="none" strike="noStrike" dirty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tooltip="Lịch sử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tooltip="Lịch sử"/>
                        </a:rPr>
                        <a:t>sử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Kịch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u="none" strike="noStrike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tooltip="Trần Phương"/>
                        </a:rPr>
                        <a:t>Trần Phương</a:t>
                      </a:r>
                      <a:endParaRPr lang="vi-VN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Đạo diễn</a:t>
                      </a: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u="none" strike="noStrike" dirty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tooltip="Trần Phương"/>
                        </a:rPr>
                        <a:t>Trần Phương</a:t>
                      </a:r>
                      <a:endParaRPr lang="vi-V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none" strike="noStrike" dirty="0" err="1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Hãng</a:t>
                      </a:r>
                      <a:r>
                        <a:rPr lang="en-US" sz="2000" u="none" strike="noStrike" dirty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phim</a:t>
                      </a:r>
                      <a:r>
                        <a:rPr lang="en-US" sz="2000" u="none" strike="noStrike" dirty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truyện</a:t>
                      </a:r>
                      <a:r>
                        <a:rPr lang="en-US" sz="2000" u="none" strike="noStrike" dirty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tooltip="Hãng phim truyện Việt Nam"/>
                        </a:rPr>
                        <a:t>V.Nam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3906">
                <a:tc gridSpan="2">
                  <a:txBody>
                    <a:bodyPr/>
                    <a:lstStyle/>
                    <a:p>
                      <a:pPr algn="ctr"/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338" marR="17338" marT="17338" marB="173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Kênh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chiếu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none" strike="noStrike">
                          <a:solidFill>
                            <a:srgbClr val="0B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tooltip="VTV1"/>
                        </a:rPr>
                        <a:t>VTV1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1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</a:p>
                  </a:txBody>
                  <a:tcPr marL="83222" marR="83222" marT="41611" marB="416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8" descr="Kết quả hình ảnh cho Tên đường phố Hoàng Hoa Thám"/>
          <p:cNvPicPr>
            <a:picLocks noChangeAspect="1" noChangeArrowheads="1"/>
          </p:cNvPicPr>
          <p:nvPr/>
        </p:nvPicPr>
        <p:blipFill>
          <a:blip r:embed="rId11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867400" y="381001"/>
            <a:ext cx="2514600" cy="360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715000" y="41910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Tác giả: </a:t>
            </a:r>
            <a:r>
              <a:rPr lang="vi-VN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Khổng Đức Thiêm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pPr algn="just"/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 trang: </a:t>
            </a:r>
            <a:r>
              <a:rPr lang="vi-VN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752 trang</a:t>
            </a:r>
          </a:p>
          <a:p>
            <a:pPr algn="just"/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Năm xuất bản: </a:t>
            </a:r>
            <a:r>
              <a:rPr lang="vi-VN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</a:t>
            </a:r>
            <a:endParaRPr lang="vi-VN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8035-1DDE-439B-A394-AA25F7C1240F}" type="datetime13">
              <a:rPr lang="vi-VN" b="1" smtClean="0">
                <a:solidFill>
                  <a:srgbClr val="000066"/>
                </a:solidFill>
              </a:rPr>
              <a:pPr/>
              <a:t>10:19:00</a:t>
            </a:fld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C3-BC0C-4B16-A08C-0AFC043DC2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056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HoangHoaThamNgoNguyenTran-TamTh_hmt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06644" y="5214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2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81000" y="866776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99"/>
                </a:solidFill>
              </a:rPr>
              <a:t>BÀI TẬP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157413" y="1141413"/>
            <a:ext cx="594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/>
              <a:t>THẢO LUẬN NHÓM: 3 PHÚT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90500" y="1573996"/>
            <a:ext cx="883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000000"/>
                </a:solidFill>
              </a:rPr>
              <a:t>Cuộc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khởi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nghĩa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Yên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Thế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và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phong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trào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Cần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Vương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có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điểm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gì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khác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nhau</a:t>
            </a:r>
            <a:r>
              <a:rPr lang="en-US" sz="2600" dirty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305158" name="Group 6"/>
          <p:cNvGraphicFramePr>
            <a:graphicFrameLocks noGrp="1"/>
          </p:cNvGraphicFramePr>
          <p:nvPr/>
        </p:nvGraphicFramePr>
        <p:xfrm>
          <a:off x="381000" y="3200400"/>
          <a:ext cx="8580438" cy="3657601"/>
        </p:xfrm>
        <a:graphic>
          <a:graphicData uri="http://schemas.openxmlformats.org/drawingml/2006/table">
            <a:tbl>
              <a:tblPr/>
              <a:tblGrid>
                <a:gridCol w="1905000"/>
                <a:gridCol w="3449638"/>
                <a:gridCol w="3225800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so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Phong trào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ần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v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Khởi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T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hời gian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Mục tiêu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Lãnh đạo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Lực lượng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2514600" y="6324600"/>
            <a:ext cx="31702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800080"/>
                </a:solidFill>
              </a:rPr>
              <a:t>Các tầng lớp nhân dân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6384925" y="6324600"/>
            <a:ext cx="2682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800080"/>
                </a:solidFill>
              </a:rPr>
              <a:t>Nông dân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2693988" y="4906963"/>
            <a:ext cx="2640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800080"/>
                </a:solidFill>
              </a:rPr>
              <a:t>Giúp vua cứu nước.</a:t>
            </a:r>
          </a:p>
        </p:txBody>
      </p:sp>
      <p:sp>
        <p:nvSpPr>
          <p:cNvPr id="305187" name="Rectangle 35"/>
          <p:cNvSpPr>
            <a:spLocks noChangeArrowheads="1"/>
          </p:cNvSpPr>
          <p:nvPr/>
        </p:nvSpPr>
        <p:spPr bwMode="auto">
          <a:xfrm>
            <a:off x="5767388" y="4724400"/>
            <a:ext cx="33004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800080"/>
                </a:solidFill>
              </a:rPr>
              <a:t>Chống Pháp, bảo vệ cuộc sống của mình.</a:t>
            </a:r>
            <a:endParaRPr lang="vi-VN" sz="2200" b="1">
              <a:solidFill>
                <a:srgbClr val="800080"/>
              </a:solidFill>
            </a:endParaRP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2362200" y="5668963"/>
            <a:ext cx="3505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dirty="0" err="1">
                <a:solidFill>
                  <a:srgbClr val="800080"/>
                </a:solidFill>
              </a:rPr>
              <a:t>Văn</a:t>
            </a:r>
            <a:r>
              <a:rPr lang="en-US" sz="2200" b="1" dirty="0">
                <a:solidFill>
                  <a:srgbClr val="800080"/>
                </a:solidFill>
              </a:rPr>
              <a:t> </a:t>
            </a:r>
            <a:r>
              <a:rPr lang="en-US" sz="2200" b="1" dirty="0" err="1">
                <a:solidFill>
                  <a:srgbClr val="800080"/>
                </a:solidFill>
              </a:rPr>
              <a:t>thân</a:t>
            </a:r>
            <a:r>
              <a:rPr lang="en-US" sz="2200" b="1" dirty="0">
                <a:solidFill>
                  <a:srgbClr val="800080"/>
                </a:solidFill>
              </a:rPr>
              <a:t>, </a:t>
            </a:r>
            <a:r>
              <a:rPr lang="en-US" sz="2200" b="1" dirty="0" err="1">
                <a:solidFill>
                  <a:srgbClr val="800080"/>
                </a:solidFill>
              </a:rPr>
              <a:t>sĩ</a:t>
            </a:r>
            <a:r>
              <a:rPr lang="en-US" sz="2200" b="1" dirty="0">
                <a:solidFill>
                  <a:srgbClr val="800080"/>
                </a:solidFill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</a:rPr>
              <a:t>phu</a:t>
            </a:r>
            <a:endParaRPr lang="en-US" sz="2200" dirty="0">
              <a:solidFill>
                <a:srgbClr val="800080"/>
              </a:solidFill>
            </a:endParaRPr>
          </a:p>
        </p:txBody>
      </p:sp>
      <p:sp>
        <p:nvSpPr>
          <p:cNvPr id="305189" name="Text Box 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87233" y="5665113"/>
            <a:ext cx="3276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Nông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endParaRPr lang="en-US" sz="2200" b="1" dirty="0">
              <a:solidFill>
                <a:srgbClr val="800080"/>
              </a:solidFill>
            </a:endParaRPr>
          </a:p>
        </p:txBody>
      </p:sp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3200400" y="42592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800080"/>
                </a:solidFill>
              </a:rPr>
              <a:t>1885-1896</a:t>
            </a:r>
          </a:p>
        </p:txBody>
      </p:sp>
      <p:sp>
        <p:nvSpPr>
          <p:cNvPr id="305191" name="Text Box 39"/>
          <p:cNvSpPr txBox="1">
            <a:spLocks noChangeArrowheads="1"/>
          </p:cNvSpPr>
          <p:nvPr/>
        </p:nvSpPr>
        <p:spPr bwMode="auto">
          <a:xfrm>
            <a:off x="6705600" y="4259263"/>
            <a:ext cx="1395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 b="1">
                <a:solidFill>
                  <a:srgbClr val="800080"/>
                </a:solidFill>
              </a:rPr>
              <a:t>1884-1913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u="sng" dirty="0" err="1"/>
              <a:t>Bài</a:t>
            </a:r>
            <a:r>
              <a:rPr lang="en-US" sz="2400" b="1" u="sng" dirty="0"/>
              <a:t> 27</a:t>
            </a:r>
            <a:r>
              <a:rPr lang="en-US" sz="2400" b="1" dirty="0"/>
              <a:t>.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TRÀO</a:t>
            </a:r>
            <a:r>
              <a:rPr lang="en-US" sz="2400" b="1" dirty="0"/>
              <a:t>  </a:t>
            </a:r>
            <a:r>
              <a:rPr lang="en-US" sz="2400" b="1" dirty="0" err="1"/>
              <a:t>CHỐNG</a:t>
            </a:r>
            <a:r>
              <a:rPr lang="en-US" sz="2400" b="1" dirty="0"/>
              <a:t> </a:t>
            </a:r>
            <a:r>
              <a:rPr lang="en-US" sz="2400" b="1" dirty="0" err="1"/>
              <a:t>PHÁP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r>
              <a:rPr lang="en-US" sz="2400" b="1" dirty="0"/>
              <a:t> </a:t>
            </a:r>
            <a:r>
              <a:rPr lang="en-US" sz="2400" b="1" dirty="0" err="1"/>
              <a:t>MIỀN</a:t>
            </a:r>
            <a:r>
              <a:rPr lang="en-US" sz="2400" b="1" dirty="0"/>
              <a:t> </a:t>
            </a:r>
            <a:r>
              <a:rPr lang="en-US" sz="2400" b="1" dirty="0" err="1"/>
              <a:t>NÚI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KỈ</a:t>
            </a:r>
            <a:r>
              <a:rPr lang="en-US" sz="2400" b="1" dirty="0"/>
              <a:t> XIX.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  <p:bldP spid="305184" grpId="0"/>
      <p:bldP spid="305185" grpId="0"/>
      <p:bldP spid="305186" grpId="0"/>
      <p:bldP spid="305187" grpId="0"/>
      <p:bldP spid="305188" grpId="0"/>
      <p:bldP spid="305189" grpId="0"/>
      <p:bldP spid="305190" grpId="0"/>
      <p:bldP spid="30519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267200" y="4800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88" y="1277938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u="sng" dirty="0">
                <a:solidFill>
                  <a:srgbClr val="0070C0"/>
                </a:solidFill>
              </a:rPr>
              <a:t>I. </a:t>
            </a:r>
            <a:r>
              <a:rPr lang="en-US" sz="2800" b="1" u="sng" dirty="0" err="1">
                <a:solidFill>
                  <a:srgbClr val="0070C0"/>
                </a:solidFill>
              </a:rPr>
              <a:t>Khởi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</a:rPr>
              <a:t>nghĩa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</a:rPr>
              <a:t>Yên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</a:rPr>
              <a:t>Thế</a:t>
            </a:r>
            <a:r>
              <a:rPr lang="en-US" sz="2800" b="1" u="sng" dirty="0">
                <a:solidFill>
                  <a:srgbClr val="0070C0"/>
                </a:solidFill>
              </a:rPr>
              <a:t>(1884 - 1913)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9688" y="1889125"/>
            <a:ext cx="8337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u="sng" dirty="0">
                <a:solidFill>
                  <a:srgbClr val="0070C0"/>
                </a:solidFill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</a:rPr>
              <a:t>Phong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trào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chống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Pháp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của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đồng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bào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miền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núi</a:t>
            </a:r>
            <a:r>
              <a:rPr lang="en-US" sz="3200" b="1" u="sng" dirty="0" smtClean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V="1">
            <a:off x="1344613" y="1085850"/>
            <a:ext cx="62992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V="1">
            <a:off x="1308100" y="1123950"/>
            <a:ext cx="6375400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2306638" y="2506663"/>
            <a:ext cx="268763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Đọc thêm trong SGK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u="sng" dirty="0" err="1"/>
              <a:t>Bài</a:t>
            </a:r>
            <a:r>
              <a:rPr lang="en-US" sz="2400" b="1" u="sng" dirty="0"/>
              <a:t> 27</a:t>
            </a:r>
            <a:r>
              <a:rPr lang="en-US" sz="2400" b="1" dirty="0"/>
              <a:t>.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TRÀO</a:t>
            </a:r>
            <a:r>
              <a:rPr lang="en-US" sz="2400" b="1" dirty="0"/>
              <a:t>  </a:t>
            </a:r>
            <a:r>
              <a:rPr lang="en-US" sz="2400" b="1" dirty="0" err="1"/>
              <a:t>CHỐNG</a:t>
            </a:r>
            <a:r>
              <a:rPr lang="en-US" sz="2400" b="1" dirty="0"/>
              <a:t> </a:t>
            </a:r>
            <a:r>
              <a:rPr lang="en-US" sz="2400" b="1" dirty="0" err="1"/>
              <a:t>PHÁP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r>
              <a:rPr lang="en-US" sz="2400" b="1" dirty="0"/>
              <a:t> </a:t>
            </a:r>
            <a:r>
              <a:rPr lang="en-US" sz="2400" b="1" dirty="0" err="1"/>
              <a:t>MIỀN</a:t>
            </a:r>
            <a:r>
              <a:rPr lang="en-US" sz="2400" b="1" dirty="0"/>
              <a:t> </a:t>
            </a:r>
            <a:r>
              <a:rPr lang="en-US" sz="2400" b="1" dirty="0" err="1"/>
              <a:t>NÚI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KỈ</a:t>
            </a:r>
            <a:r>
              <a:rPr lang="en-US" sz="2400" b="1" dirty="0"/>
              <a:t> XIX.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9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  <p:bldP spid="3102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22925"/>
          </a:xfr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667000" y="5942013"/>
            <a:ext cx="4119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Arial" pitchFamily="34" charset="0"/>
              </a:rPr>
              <a:t>CĂN</a:t>
            </a:r>
            <a:r>
              <a:rPr lang="en-US" sz="3600" b="1" dirty="0">
                <a:latin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</a:rPr>
              <a:t>CƯ</a:t>
            </a:r>
            <a:r>
              <a:rPr lang="en-US" sz="3600" b="1" dirty="0">
                <a:latin typeface="Arial" pitchFamily="34" charset="0"/>
              </a:rPr>
              <a:t>́ </a:t>
            </a:r>
            <a:r>
              <a:rPr lang="en-US" sz="3600" b="1" dirty="0" err="1">
                <a:latin typeface="Arial" pitchFamily="34" charset="0"/>
              </a:rPr>
              <a:t>YÊN</a:t>
            </a:r>
            <a:r>
              <a:rPr lang="en-US" sz="3600" b="1" dirty="0">
                <a:latin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</a:rPr>
              <a:t>THÊ</a:t>
            </a:r>
            <a:r>
              <a:rPr lang="en-US" sz="3600" b="1" dirty="0">
                <a:latin typeface="Arial" pitchFamily="34" charset="0"/>
              </a:rPr>
              <a:t>́</a:t>
            </a:r>
          </a:p>
          <a:p>
            <a:pPr algn="ctr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7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185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5953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Thực dân Pháp nổ súng xâm lược nước ta đầu tiên ở đâu?</a:t>
            </a:r>
            <a:endParaRPr lang="vi-VN" sz="2800" b="1"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" y="59531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Người thủ lĩnh đầu tiên của phong trào Yên Thế là ai?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9039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Tên điền chủ người Pháp bị nghĩa quân Yên Thế bắt được.</a:t>
            </a:r>
            <a:endParaRPr lang="vi-VN" sz="2800" b="1"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58769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Tên của ông vua kiên quyết chống thực dân Pháp.</a:t>
            </a:r>
            <a:endParaRPr lang="vi-VN" sz="2800" b="1"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" y="58769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Vào năm 1874 triều đình Huế kí với Pháp hiệp ước nào?</a:t>
            </a:r>
            <a:endParaRPr lang="vi-VN" sz="2800" b="1"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4800" y="58769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Hiệp ước Hác Măng (1883) còn có tên là? </a:t>
            </a:r>
            <a:endParaRPr lang="vi-VN" sz="2800" b="1"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57515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cs typeface="Times New Roman" pitchFamily="18" charset="0"/>
              </a:rPr>
              <a:t>Đây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là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nhân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vật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được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mệnh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danh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là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Hùm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Thiêng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Yên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Thế</a:t>
            </a:r>
            <a:r>
              <a:rPr lang="en-US" sz="2800" b="1" dirty="0">
                <a:cs typeface="Times New Roman" pitchFamily="18" charset="0"/>
              </a:rPr>
              <a:t>, </a:t>
            </a:r>
            <a:r>
              <a:rPr lang="en-US" sz="2800" b="1" dirty="0" err="1">
                <a:cs typeface="Times New Roman" pitchFamily="18" charset="0"/>
              </a:rPr>
              <a:t>ông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là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ai</a:t>
            </a:r>
            <a:r>
              <a:rPr lang="en-US" sz="2800" b="1" dirty="0">
                <a:cs typeface="Times New Roman" pitchFamily="18" charset="0"/>
              </a:rPr>
              <a:t> ? </a:t>
            </a:r>
            <a:endParaRPr lang="vi-VN" sz="2800" b="1" dirty="0">
              <a:cs typeface="Times New Roman" pitchFamily="18" charset="0"/>
            </a:endParaRP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Ẵ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/>
        </p:nvGraphicFramePr>
        <p:xfrm>
          <a:off x="457200" y="1066800"/>
          <a:ext cx="813276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92"/>
                <a:gridCol w="822992"/>
                <a:gridCol w="725833"/>
                <a:gridCol w="822992"/>
                <a:gridCol w="822992"/>
                <a:gridCol w="822992"/>
                <a:gridCol w="822992"/>
                <a:gridCol w="822992"/>
                <a:gridCol w="822992"/>
                <a:gridCol w="822992"/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Ẵ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43200" y="1524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HƯỚNG DẪN VỀ NHÀ: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04800" y="8382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00080"/>
                </a:solidFill>
                <a:cs typeface="Times New Roman" pitchFamily="18" charset="0"/>
              </a:rPr>
              <a:t>    	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bài</a:t>
            </a:r>
            <a:endParaRPr lang="en-US" sz="2800" dirty="0">
              <a:solidFill>
                <a:srgbClr val="800080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	2.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28: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00080"/>
                </a:solidFill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TRÀO LƯU CẢI CÁCH DUY TÂN Ở VIỆT NAM NỬA CUỐI THẾ KỶ XIX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800080"/>
                </a:solidFill>
                <a:cs typeface="Times New Roman" pitchFamily="18" charset="0"/>
              </a:rPr>
              <a:t>		- </a:t>
            </a:r>
            <a:r>
              <a:rPr lang="en-US" sz="2800" dirty="0" err="1" smtClean="0">
                <a:solidFill>
                  <a:srgbClr val="800080"/>
                </a:solidFill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dung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          -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TKXIX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80008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60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thac-ban-gi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WordArt 5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391400" cy="227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Tiết học kết thúc</a:t>
            </a:r>
          </a:p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Cảm ơn quý Thầy cô đã đến dự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46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9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5943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latin typeface="Arial" pitchFamily="34" charset="0"/>
              </a:rPr>
              <a:t>HÌNH CHỤP BÊN TRONG CĂN CỨ YÊN THẾ</a:t>
            </a:r>
          </a:p>
        </p:txBody>
      </p:sp>
    </p:spTree>
    <p:extLst>
      <p:ext uri="{BB962C8B-B14F-4D97-AF65-F5344CB8AC3E}">
        <p14:creationId xmlns:p14="http://schemas.microsoft.com/office/powerpoint/2010/main" val="131282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54675"/>
          </a:xfrm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796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>
                <a:latin typeface="Arial" pitchFamily="34" charset="0"/>
              </a:rPr>
              <a:t>ĐÌNH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LÀNG-NƠI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ĂN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THÊ</a:t>
            </a:r>
            <a:r>
              <a:rPr lang="en-US" sz="2400" b="1" dirty="0">
                <a:latin typeface="Arial" pitchFamily="34" charset="0"/>
              </a:rPr>
              <a:t>̀ </a:t>
            </a:r>
            <a:r>
              <a:rPr lang="en-US" sz="2400" b="1" dirty="0" err="1">
                <a:latin typeface="Arial" pitchFamily="34" charset="0"/>
              </a:rPr>
              <a:t>CỦA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NGHĨA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QUÂN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YÊN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THÊ</a:t>
            </a:r>
            <a:r>
              <a:rPr lang="en-US" sz="2400" b="1" dirty="0">
                <a:latin typeface="Arial" pitchFamily="34" charset="0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2054257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52400" y="1547813"/>
            <a:ext cx="34956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</a:t>
            </a:r>
            <a:r>
              <a:rPr lang="en-US" sz="2800" dirty="0" err="1">
                <a:solidFill>
                  <a:srgbClr val="000000"/>
                </a:solidFill>
              </a:rPr>
              <a:t>ế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nghiệp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sút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đời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CC"/>
                </a:solidFill>
                <a:latin typeface=".VnArial Narrow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3333CC"/>
                </a:solidFill>
                <a:latin typeface=".VnTime" pitchFamily="34" charset="0"/>
                <a:cs typeface="Arial" charset="0"/>
              </a:rPr>
              <a:t>I.  </a:t>
            </a:r>
            <a:r>
              <a:rPr lang="en-US" sz="2800" b="1" dirty="0" err="1">
                <a:solidFill>
                  <a:srgbClr val="3333CC"/>
                </a:solidFill>
                <a:latin typeface=".VnTime" pitchFamily="34" charset="0"/>
                <a:cs typeface="Arial" charset="0"/>
              </a:rPr>
              <a:t>Khëi</a:t>
            </a:r>
            <a:r>
              <a:rPr lang="en-US" sz="2800" b="1" dirty="0">
                <a:solidFill>
                  <a:srgbClr val="3333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.VnTime" pitchFamily="34" charset="0"/>
                <a:cs typeface="Arial" charset="0"/>
              </a:rPr>
              <a:t>nghÜa</a:t>
            </a:r>
            <a:r>
              <a:rPr lang="en-US" sz="2800" b="1" dirty="0">
                <a:solidFill>
                  <a:srgbClr val="3333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.VnTime" pitchFamily="34" charset="0"/>
                <a:cs typeface="Arial" charset="0"/>
              </a:rPr>
              <a:t>Yªn</a:t>
            </a:r>
            <a:r>
              <a:rPr lang="en-US" sz="2800" b="1" dirty="0">
                <a:solidFill>
                  <a:srgbClr val="3333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.VnTime" pitchFamily="34" charset="0"/>
                <a:cs typeface="Arial" charset="0"/>
              </a:rPr>
              <a:t>ThÕ</a:t>
            </a:r>
            <a:r>
              <a:rPr lang="en-US" sz="2800" b="1" dirty="0">
                <a:solidFill>
                  <a:srgbClr val="3333CC"/>
                </a:solidFill>
                <a:latin typeface=".VnTime" pitchFamily="34" charset="0"/>
                <a:cs typeface="Arial" charset="0"/>
              </a:rPr>
              <a:t>  (1884 - 1913)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803650" y="5349875"/>
            <a:ext cx="288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2. 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Nguyên nhân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52400" y="3140075"/>
            <a:ext cx="34956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.VnArial Narrow" pitchFamily="3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Pháp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hành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chính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định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8621" name="nong dan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1750" y="1700213"/>
            <a:ext cx="5302250" cy="4954587"/>
          </a:xfrm>
          <a:ln w="19050">
            <a:solidFill>
              <a:srgbClr val="99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0247" name="Line 15"/>
          <p:cNvSpPr>
            <a:spLocks noChangeShapeType="1"/>
          </p:cNvSpPr>
          <p:nvPr/>
        </p:nvSpPr>
        <p:spPr bwMode="auto">
          <a:xfrm>
            <a:off x="3689350" y="1547813"/>
            <a:ext cx="0" cy="5184775"/>
          </a:xfrm>
          <a:prstGeom prst="lin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88924" y="750214"/>
            <a:ext cx="2957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1.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Nguyên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nhân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0" y="4657725"/>
            <a:ext cx="35353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.VnArial Narrow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Cuộc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bị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xâm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phạm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nhân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Thế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đứng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dậy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đấu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tranh</a:t>
            </a:r>
            <a:endParaRPr lang="en-US" sz="2800" dirty="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8629" name="AutoShape 21"/>
          <p:cNvSpPr>
            <a:spLocks noChangeArrowheads="1"/>
          </p:cNvSpPr>
          <p:nvPr/>
        </p:nvSpPr>
        <p:spPr bwMode="auto">
          <a:xfrm>
            <a:off x="3995738" y="1277938"/>
            <a:ext cx="5148262" cy="2305050"/>
          </a:xfrm>
          <a:prstGeom prst="cloudCallout">
            <a:avLst>
              <a:gd name="adj1" fmla="val -43310"/>
              <a:gd name="adj2" fmla="val 30648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/>
            <a:r>
              <a:rPr lang="en-US" sz="2400">
                <a:solidFill>
                  <a:srgbClr val="000000"/>
                </a:solidFill>
              </a:rPr>
              <a:t>          Nhận xét đời sống của nhân dân trong giai đoạn này?</a:t>
            </a:r>
          </a:p>
          <a:p>
            <a:pPr algn="ctr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3995738" y="1277938"/>
            <a:ext cx="5302250" cy="2266950"/>
          </a:xfrm>
          <a:prstGeom prst="cloudCallout">
            <a:avLst>
              <a:gd name="adj1" fmla="val -25630"/>
              <a:gd name="adj2" fmla="val 58125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/>
            <a:r>
              <a:rPr lang="en-US" sz="2400" dirty="0">
                <a:solidFill>
                  <a:srgbClr val="000000"/>
                </a:solidFill>
              </a:rPr>
              <a:t>             </a:t>
            </a:r>
            <a:r>
              <a:rPr lang="en-US" sz="2400" dirty="0" err="1">
                <a:solidFill>
                  <a:srgbClr val="000000"/>
                </a:solidFill>
              </a:rPr>
              <a:t>Tại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dân</a:t>
            </a:r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 err="1">
                <a:solidFill>
                  <a:srgbClr val="000000"/>
                </a:solidFill>
              </a:rPr>
              <a:t>Yên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nổi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dậy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đấu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tranh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1"/>
                </p:tgtEl>
              </p:cMediaNode>
            </p:video>
          </p:childTnLst>
        </p:cTn>
      </p:par>
    </p:tnLst>
    <p:bldLst>
      <p:bldP spid="68611" grpId="0"/>
      <p:bldP spid="68620" grpId="0"/>
      <p:bldP spid="68626" grpId="0"/>
      <p:bldP spid="68629" grpId="0" animBg="1"/>
      <p:bldP spid="68629" grpId="1" animBg="1"/>
      <p:bldP spid="68630" grpId="0" animBg="1"/>
      <p:bldP spid="686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600200"/>
            <a:ext cx="6858000" cy="31534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95822" y="457200"/>
            <a:ext cx="3314178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 err="1"/>
              <a:t>Diễn</a:t>
            </a:r>
            <a:r>
              <a:rPr lang="en-US" sz="3200" b="1" dirty="0"/>
              <a:t> </a:t>
            </a:r>
            <a:r>
              <a:rPr lang="en-US" sz="3200" b="1" dirty="0" err="1"/>
              <a:t>biến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2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65100"/>
            <a:ext cx="3265488" cy="531813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3. Diễn biến.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</a:rPr>
              <a:t>Khởi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nghĩa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Yên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Thế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0" name="AutoShape 6"/>
          <p:cNvSpPr>
            <a:spLocks noChangeArrowheads="1"/>
          </p:cNvSpPr>
          <p:nvPr/>
        </p:nvSpPr>
        <p:spPr bwMode="auto">
          <a:xfrm>
            <a:off x="4675188" y="911225"/>
            <a:ext cx="4135437" cy="1447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Nhiều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toán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nghĩa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quân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hoạt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động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riêng</a:t>
            </a:r>
            <a:r>
              <a:rPr lang="en-US" sz="3200" dirty="0">
                <a:solidFill>
                  <a:srgbClr val="000000"/>
                </a:solidFill>
              </a:rPr>
              <a:t> rẽ</a:t>
            </a:r>
          </a:p>
          <a:p>
            <a:pPr algn="ctr">
              <a:spcBef>
                <a:spcPct val="50000"/>
              </a:spcBef>
            </a:pPr>
            <a:endParaRPr lang="en-US" sz="1000" i="1" dirty="0">
              <a:solidFill>
                <a:srgbClr val="000000"/>
              </a:solidFill>
            </a:endParaRP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Đề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Nắm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lãnh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đạo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Giai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đoạn</a:t>
            </a:r>
            <a:r>
              <a:rPr lang="en-US" sz="20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857750" y="2971800"/>
            <a:ext cx="4067175" cy="1452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899025" y="5024438"/>
            <a:ext cx="4168775" cy="14525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i="1">
              <a:solidFill>
                <a:schemeClr val="bg2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đoạn</a:t>
            </a:r>
            <a:r>
              <a:rPr lang="en-US" sz="2000" dirty="0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048000" y="573881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(1909 – 1913)</a:t>
            </a:r>
          </a:p>
        </p:txBody>
      </p:sp>
    </p:spTree>
    <p:extLst>
      <p:ext uri="{BB962C8B-B14F-4D97-AF65-F5344CB8AC3E}">
        <p14:creationId xmlns:p14="http://schemas.microsoft.com/office/powerpoint/2010/main" val="31110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6477000" y="2819400"/>
            <a:ext cx="1752600" cy="1752600"/>
          </a:xfrm>
          <a:prstGeom prst="ellips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5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6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7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0" name="Picture 8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9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10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11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12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5" name="Picture 13" descr="img0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6" name="Picture 14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7" name="Picture 15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8" name="Picture 16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89" name="AutoShape 17"/>
          <p:cNvSpPr>
            <a:spLocks noChangeArrowheads="1"/>
          </p:cNvSpPr>
          <p:nvPr/>
        </p:nvSpPr>
        <p:spPr bwMode="auto">
          <a:xfrm>
            <a:off x="2819400" y="381000"/>
            <a:ext cx="3581400" cy="1295400"/>
          </a:xfrm>
          <a:prstGeom prst="wedgeRoundRectCallout">
            <a:avLst>
              <a:gd name="adj1" fmla="val 7373"/>
              <a:gd name="adj2" fmla="val 50846"/>
              <a:gd name="adj3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i="1" dirty="0" err="1">
                <a:solidFill>
                  <a:srgbClr val="000000"/>
                </a:solidFill>
              </a:rPr>
              <a:t>Nhiều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toán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nghĩa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quân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hoạt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động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riêng</a:t>
            </a:r>
            <a:r>
              <a:rPr lang="en-US" i="1" dirty="0">
                <a:solidFill>
                  <a:srgbClr val="000000"/>
                </a:solidFill>
              </a:rPr>
              <a:t> rẽ,</a:t>
            </a:r>
            <a:r>
              <a:rPr lang="en-US" i="1" dirty="0" err="1">
                <a:solidFill>
                  <a:srgbClr val="000000"/>
                </a:solidFill>
              </a:rPr>
              <a:t>chưa</a:t>
            </a:r>
            <a:r>
              <a:rPr lang="en-US" i="1" dirty="0">
                <a:solidFill>
                  <a:srgbClr val="000000"/>
                </a:solidFill>
              </a:rPr>
              <a:t> có </a:t>
            </a:r>
            <a:r>
              <a:rPr lang="en-US" i="1" dirty="0" err="1">
                <a:solidFill>
                  <a:srgbClr val="000000"/>
                </a:solidFill>
              </a:rPr>
              <a:t>sư</a:t>
            </a:r>
            <a:r>
              <a:rPr lang="en-US" i="1" dirty="0">
                <a:solidFill>
                  <a:srgbClr val="000000"/>
                </a:solidFill>
              </a:rPr>
              <a:t>̣ chỉ </a:t>
            </a:r>
            <a:r>
              <a:rPr lang="en-US" i="1" dirty="0" err="1">
                <a:solidFill>
                  <a:srgbClr val="000000"/>
                </a:solidFill>
              </a:rPr>
              <a:t>huy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thống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nhất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10/1892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40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33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32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28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21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1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4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4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17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6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9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78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75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  <p:bldP spid="233489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1188</Words>
  <Application>Microsoft Office PowerPoint</Application>
  <PresentationFormat>On-screen Show (4:3)</PresentationFormat>
  <Paragraphs>259</Paragraphs>
  <Slides>32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Diễn biến.</vt:lpstr>
      <vt:lpstr>PowerPoint Presentation</vt:lpstr>
      <vt:lpstr>PowerPoint Presentation</vt:lpstr>
      <vt:lpstr>PowerPoint Presentation</vt:lpstr>
      <vt:lpstr>PowerPoint Presentation</vt:lpstr>
      <vt:lpstr>Nghĩa quân Yên Thế</vt:lpstr>
      <vt:lpstr>PowerPoint Presentation</vt:lpstr>
      <vt:lpstr>PowerPoint Presentation</vt:lpstr>
      <vt:lpstr>PowerPoint Presentation</vt:lpstr>
      <vt:lpstr>Lược đồ căn cứ Yên Thế</vt:lpstr>
      <vt:lpstr>PowerPoint Presentation</vt:lpstr>
      <vt:lpstr>PowerPoint Presentation</vt:lpstr>
      <vt:lpstr>PowerPoint Presentation</vt:lpstr>
      <vt:lpstr>Nghĩa quân bị bắt chờ xử tử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HOANGTIEN</dc:creator>
  <cp:lastModifiedBy>Windows User</cp:lastModifiedBy>
  <cp:revision>56</cp:revision>
  <dcterms:created xsi:type="dcterms:W3CDTF">2018-02-25T13:57:33Z</dcterms:created>
  <dcterms:modified xsi:type="dcterms:W3CDTF">2020-04-04T03:29:06Z</dcterms:modified>
</cp:coreProperties>
</file>